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1" r:id="rId2"/>
    <p:sldId id="262" r:id="rId3"/>
    <p:sldId id="257" r:id="rId4"/>
    <p:sldId id="258" r:id="rId5"/>
    <p:sldId id="259" r:id="rId6"/>
    <p:sldId id="263" r:id="rId7"/>
    <p:sldId id="265" r:id="rId8"/>
    <p:sldId id="264" r:id="rId9"/>
    <p:sldId id="266" r:id="rId10"/>
    <p:sldId id="267" r:id="rId11"/>
    <p:sldId id="268" r:id="rId12"/>
    <p:sldId id="26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008000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BA4D9-6D35-4420-8C7D-A749B33F6835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A623F09-47FE-46F2-BBDB-0AD1CB3534A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31457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A4D9-6D35-4420-8C7D-A749B33F6835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3F09-47FE-46F2-BBDB-0AD1CB3534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3800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A4D9-6D35-4420-8C7D-A749B33F6835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3F09-47FE-46F2-BBDB-0AD1CB3534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52417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A4D9-6D35-4420-8C7D-A749B33F6835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3F09-47FE-46F2-BBDB-0AD1CB3534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3982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A4D9-6D35-4420-8C7D-A749B33F6835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3F09-47FE-46F2-BBDB-0AD1CB3534A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10673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A4D9-6D35-4420-8C7D-A749B33F6835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3F09-47FE-46F2-BBDB-0AD1CB3534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78128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A4D9-6D35-4420-8C7D-A749B33F6835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3F09-47FE-46F2-BBDB-0AD1CB3534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04459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A4D9-6D35-4420-8C7D-A749B33F6835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3F09-47FE-46F2-BBDB-0AD1CB3534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8844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A4D9-6D35-4420-8C7D-A749B33F6835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3F09-47FE-46F2-BBDB-0AD1CB3534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5945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A4D9-6D35-4420-8C7D-A749B33F6835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3F09-47FE-46F2-BBDB-0AD1CB3534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15853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A4D9-6D35-4420-8C7D-A749B33F6835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3F09-47FE-46F2-BBDB-0AD1CB3534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6566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47BA4D9-6D35-4420-8C7D-A749B33F6835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A623F09-47FE-46F2-BBDB-0AD1CB3534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18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25.png"/><Relationship Id="rId5" Type="http://schemas.openxmlformats.org/officeDocument/2006/relationships/image" Target="../media/image31.png"/><Relationship Id="rId10" Type="http://schemas.openxmlformats.org/officeDocument/2006/relationships/image" Target="../media/image26.jpg"/><Relationship Id="rId4" Type="http://schemas.openxmlformats.org/officeDocument/2006/relationships/image" Target="../media/image30.png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162698" y="1077707"/>
            <a:ext cx="9875520" cy="2038709"/>
          </a:xfrm>
          <a:ln w="38100">
            <a:solidFill>
              <a:srgbClr val="92D050"/>
            </a:solidFill>
            <a:prstDash val="dashDot"/>
          </a:ln>
        </p:spPr>
        <p:txBody>
          <a:bodyPr>
            <a:noAutofit/>
          </a:bodyPr>
          <a:lstStyle/>
          <a:p>
            <a:pPr algn="ctr"/>
            <a:r>
              <a:rPr lang="cs-CZ" sz="6000" b="1" dirty="0">
                <a:solidFill>
                  <a:srgbClr val="006600"/>
                </a:solidFill>
              </a:rPr>
              <a:t>POHÁDKA O SLUNÍČKU, KTERÉ PLAKALO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4542231" y="3329796"/>
            <a:ext cx="3116454" cy="3110571"/>
            <a:chOff x="3494442" y="1445929"/>
            <a:chExt cx="5172636" cy="5029200"/>
          </a:xfrm>
        </p:grpSpPr>
        <p:grpSp>
          <p:nvGrpSpPr>
            <p:cNvPr id="6" name="Skupina 5"/>
            <p:cNvGrpSpPr/>
            <p:nvPr/>
          </p:nvGrpSpPr>
          <p:grpSpPr>
            <a:xfrm>
              <a:off x="3494442" y="1445929"/>
              <a:ext cx="5172636" cy="5029200"/>
              <a:chOff x="3494442" y="1445929"/>
              <a:chExt cx="5172636" cy="5029200"/>
            </a:xfrm>
          </p:grpSpPr>
          <p:sp>
            <p:nvSpPr>
              <p:cNvPr id="12" name="Slunce 11"/>
              <p:cNvSpPr/>
              <p:nvPr/>
            </p:nvSpPr>
            <p:spPr>
              <a:xfrm rot="1269456">
                <a:off x="3494442" y="1445929"/>
                <a:ext cx="5172636" cy="5029200"/>
              </a:xfrm>
              <a:prstGeom prst="sun">
                <a:avLst/>
              </a:prstGeom>
              <a:solidFill>
                <a:srgbClr val="FFFF00"/>
              </a:solidFill>
              <a:ln w="28575">
                <a:solidFill>
                  <a:srgbClr val="FF66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Ovál 12"/>
              <p:cNvSpPr/>
              <p:nvPr/>
            </p:nvSpPr>
            <p:spPr>
              <a:xfrm rot="938528">
                <a:off x="5555411" y="3165894"/>
                <a:ext cx="362310" cy="5175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Ovál 13"/>
              <p:cNvSpPr/>
              <p:nvPr/>
            </p:nvSpPr>
            <p:spPr>
              <a:xfrm rot="20993819">
                <a:off x="6172548" y="3165893"/>
                <a:ext cx="362310" cy="5175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Ovál 14"/>
              <p:cNvSpPr/>
              <p:nvPr/>
            </p:nvSpPr>
            <p:spPr>
              <a:xfrm rot="938528">
                <a:off x="5583691" y="3243074"/>
                <a:ext cx="305751" cy="36322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vál 15"/>
              <p:cNvSpPr/>
              <p:nvPr/>
            </p:nvSpPr>
            <p:spPr>
              <a:xfrm rot="20892632">
                <a:off x="6200828" y="3243073"/>
                <a:ext cx="305751" cy="36322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5916780" y="3692547"/>
                <a:ext cx="250166" cy="26741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Měsíc 6"/>
            <p:cNvSpPr/>
            <p:nvPr/>
          </p:nvSpPr>
          <p:spPr>
            <a:xfrm rot="5400000">
              <a:off x="5833974" y="3939136"/>
              <a:ext cx="493571" cy="833232"/>
            </a:xfrm>
            <a:prstGeom prst="moon">
              <a:avLst>
                <a:gd name="adj" fmla="val 25531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5441181" y="3613878"/>
              <a:ext cx="198408" cy="301974"/>
            </a:xfrm>
            <a:custGeom>
              <a:avLst/>
              <a:gdLst>
                <a:gd name="connsiteX0" fmla="*/ 112143 w 198408"/>
                <a:gd name="connsiteY0" fmla="*/ 49 h 301974"/>
                <a:gd name="connsiteX1" fmla="*/ 69011 w 198408"/>
                <a:gd name="connsiteY1" fmla="*/ 43182 h 301974"/>
                <a:gd name="connsiteX2" fmla="*/ 43132 w 198408"/>
                <a:gd name="connsiteY2" fmla="*/ 51808 h 301974"/>
                <a:gd name="connsiteX3" fmla="*/ 25879 w 198408"/>
                <a:gd name="connsiteY3" fmla="*/ 77687 h 301974"/>
                <a:gd name="connsiteX4" fmla="*/ 0 w 198408"/>
                <a:gd name="connsiteY4" fmla="*/ 112193 h 301974"/>
                <a:gd name="connsiteX5" fmla="*/ 8626 w 198408"/>
                <a:gd name="connsiteY5" fmla="*/ 232963 h 301974"/>
                <a:gd name="connsiteX6" fmla="*/ 94891 w 198408"/>
                <a:gd name="connsiteY6" fmla="*/ 301974 h 301974"/>
                <a:gd name="connsiteX7" fmla="*/ 189781 w 198408"/>
                <a:gd name="connsiteY7" fmla="*/ 293348 h 301974"/>
                <a:gd name="connsiteX8" fmla="*/ 198408 w 198408"/>
                <a:gd name="connsiteY8" fmla="*/ 267468 h 301974"/>
                <a:gd name="connsiteX9" fmla="*/ 189781 w 198408"/>
                <a:gd name="connsiteY9" fmla="*/ 155325 h 301974"/>
                <a:gd name="connsiteX10" fmla="*/ 181155 w 198408"/>
                <a:gd name="connsiteY10" fmla="*/ 120819 h 301974"/>
                <a:gd name="connsiteX11" fmla="*/ 155275 w 198408"/>
                <a:gd name="connsiteY11" fmla="*/ 94940 h 301974"/>
                <a:gd name="connsiteX12" fmla="*/ 129396 w 198408"/>
                <a:gd name="connsiteY12" fmla="*/ 86314 h 301974"/>
                <a:gd name="connsiteX13" fmla="*/ 103517 w 198408"/>
                <a:gd name="connsiteY13" fmla="*/ 34555 h 301974"/>
                <a:gd name="connsiteX14" fmla="*/ 112143 w 198408"/>
                <a:gd name="connsiteY14" fmla="*/ 49 h 30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8" h="301974">
                  <a:moveTo>
                    <a:pt x="112143" y="49"/>
                  </a:moveTo>
                  <a:cubicBezTo>
                    <a:pt x="106392" y="1487"/>
                    <a:pt x="85277" y="30982"/>
                    <a:pt x="69011" y="43182"/>
                  </a:cubicBezTo>
                  <a:cubicBezTo>
                    <a:pt x="61737" y="48638"/>
                    <a:pt x="50232" y="46128"/>
                    <a:pt x="43132" y="51808"/>
                  </a:cubicBezTo>
                  <a:cubicBezTo>
                    <a:pt x="35036" y="58285"/>
                    <a:pt x="31905" y="69251"/>
                    <a:pt x="25879" y="77687"/>
                  </a:cubicBezTo>
                  <a:cubicBezTo>
                    <a:pt x="17522" y="89386"/>
                    <a:pt x="8626" y="100691"/>
                    <a:pt x="0" y="112193"/>
                  </a:cubicBezTo>
                  <a:cubicBezTo>
                    <a:pt x="2875" y="152450"/>
                    <a:pt x="-4707" y="194870"/>
                    <a:pt x="8626" y="232963"/>
                  </a:cubicBezTo>
                  <a:cubicBezTo>
                    <a:pt x="21534" y="269842"/>
                    <a:pt x="63831" y="286444"/>
                    <a:pt x="94891" y="301974"/>
                  </a:cubicBezTo>
                  <a:cubicBezTo>
                    <a:pt x="126521" y="299099"/>
                    <a:pt x="159650" y="303392"/>
                    <a:pt x="189781" y="293348"/>
                  </a:cubicBezTo>
                  <a:cubicBezTo>
                    <a:pt x="198408" y="290472"/>
                    <a:pt x="198408" y="276561"/>
                    <a:pt x="198408" y="267468"/>
                  </a:cubicBezTo>
                  <a:cubicBezTo>
                    <a:pt x="198408" y="229977"/>
                    <a:pt x="194162" y="192560"/>
                    <a:pt x="189781" y="155325"/>
                  </a:cubicBezTo>
                  <a:cubicBezTo>
                    <a:pt x="188396" y="143550"/>
                    <a:pt x="187037" y="131113"/>
                    <a:pt x="181155" y="120819"/>
                  </a:cubicBezTo>
                  <a:cubicBezTo>
                    <a:pt x="175102" y="110227"/>
                    <a:pt x="165426" y="101707"/>
                    <a:pt x="155275" y="94940"/>
                  </a:cubicBezTo>
                  <a:cubicBezTo>
                    <a:pt x="147709" y="89896"/>
                    <a:pt x="138022" y="89189"/>
                    <a:pt x="129396" y="86314"/>
                  </a:cubicBezTo>
                  <a:cubicBezTo>
                    <a:pt x="114856" y="64503"/>
                    <a:pt x="108619" y="60066"/>
                    <a:pt x="103517" y="34555"/>
                  </a:cubicBezTo>
                  <a:cubicBezTo>
                    <a:pt x="102389" y="28916"/>
                    <a:pt x="117894" y="-1389"/>
                    <a:pt x="112143" y="49"/>
                  </a:cubicBez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 flipH="1">
              <a:off x="6483045" y="3883479"/>
              <a:ext cx="193800" cy="301974"/>
            </a:xfrm>
            <a:custGeom>
              <a:avLst/>
              <a:gdLst>
                <a:gd name="connsiteX0" fmla="*/ 112143 w 198408"/>
                <a:gd name="connsiteY0" fmla="*/ 49 h 301974"/>
                <a:gd name="connsiteX1" fmla="*/ 69011 w 198408"/>
                <a:gd name="connsiteY1" fmla="*/ 43182 h 301974"/>
                <a:gd name="connsiteX2" fmla="*/ 43132 w 198408"/>
                <a:gd name="connsiteY2" fmla="*/ 51808 h 301974"/>
                <a:gd name="connsiteX3" fmla="*/ 25879 w 198408"/>
                <a:gd name="connsiteY3" fmla="*/ 77687 h 301974"/>
                <a:gd name="connsiteX4" fmla="*/ 0 w 198408"/>
                <a:gd name="connsiteY4" fmla="*/ 112193 h 301974"/>
                <a:gd name="connsiteX5" fmla="*/ 8626 w 198408"/>
                <a:gd name="connsiteY5" fmla="*/ 232963 h 301974"/>
                <a:gd name="connsiteX6" fmla="*/ 94891 w 198408"/>
                <a:gd name="connsiteY6" fmla="*/ 301974 h 301974"/>
                <a:gd name="connsiteX7" fmla="*/ 189781 w 198408"/>
                <a:gd name="connsiteY7" fmla="*/ 293348 h 301974"/>
                <a:gd name="connsiteX8" fmla="*/ 198408 w 198408"/>
                <a:gd name="connsiteY8" fmla="*/ 267468 h 301974"/>
                <a:gd name="connsiteX9" fmla="*/ 189781 w 198408"/>
                <a:gd name="connsiteY9" fmla="*/ 155325 h 301974"/>
                <a:gd name="connsiteX10" fmla="*/ 181155 w 198408"/>
                <a:gd name="connsiteY10" fmla="*/ 120819 h 301974"/>
                <a:gd name="connsiteX11" fmla="*/ 155275 w 198408"/>
                <a:gd name="connsiteY11" fmla="*/ 94940 h 301974"/>
                <a:gd name="connsiteX12" fmla="*/ 129396 w 198408"/>
                <a:gd name="connsiteY12" fmla="*/ 86314 h 301974"/>
                <a:gd name="connsiteX13" fmla="*/ 103517 w 198408"/>
                <a:gd name="connsiteY13" fmla="*/ 34555 h 301974"/>
                <a:gd name="connsiteX14" fmla="*/ 112143 w 198408"/>
                <a:gd name="connsiteY14" fmla="*/ 49 h 30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8" h="301974">
                  <a:moveTo>
                    <a:pt x="112143" y="49"/>
                  </a:moveTo>
                  <a:cubicBezTo>
                    <a:pt x="106392" y="1487"/>
                    <a:pt x="85277" y="30982"/>
                    <a:pt x="69011" y="43182"/>
                  </a:cubicBezTo>
                  <a:cubicBezTo>
                    <a:pt x="61737" y="48638"/>
                    <a:pt x="50232" y="46128"/>
                    <a:pt x="43132" y="51808"/>
                  </a:cubicBezTo>
                  <a:cubicBezTo>
                    <a:pt x="35036" y="58285"/>
                    <a:pt x="31905" y="69251"/>
                    <a:pt x="25879" y="77687"/>
                  </a:cubicBezTo>
                  <a:cubicBezTo>
                    <a:pt x="17522" y="89386"/>
                    <a:pt x="8626" y="100691"/>
                    <a:pt x="0" y="112193"/>
                  </a:cubicBezTo>
                  <a:cubicBezTo>
                    <a:pt x="2875" y="152450"/>
                    <a:pt x="-4707" y="194870"/>
                    <a:pt x="8626" y="232963"/>
                  </a:cubicBezTo>
                  <a:cubicBezTo>
                    <a:pt x="21534" y="269842"/>
                    <a:pt x="63831" y="286444"/>
                    <a:pt x="94891" y="301974"/>
                  </a:cubicBezTo>
                  <a:cubicBezTo>
                    <a:pt x="126521" y="299099"/>
                    <a:pt x="159650" y="303392"/>
                    <a:pt x="189781" y="293348"/>
                  </a:cubicBezTo>
                  <a:cubicBezTo>
                    <a:pt x="198408" y="290472"/>
                    <a:pt x="198408" y="276561"/>
                    <a:pt x="198408" y="267468"/>
                  </a:cubicBezTo>
                  <a:cubicBezTo>
                    <a:pt x="198408" y="229977"/>
                    <a:pt x="194162" y="192560"/>
                    <a:pt x="189781" y="155325"/>
                  </a:cubicBezTo>
                  <a:cubicBezTo>
                    <a:pt x="188396" y="143550"/>
                    <a:pt x="187037" y="131113"/>
                    <a:pt x="181155" y="120819"/>
                  </a:cubicBezTo>
                  <a:cubicBezTo>
                    <a:pt x="175102" y="110227"/>
                    <a:pt x="165426" y="101707"/>
                    <a:pt x="155275" y="94940"/>
                  </a:cubicBezTo>
                  <a:cubicBezTo>
                    <a:pt x="147709" y="89896"/>
                    <a:pt x="138022" y="89189"/>
                    <a:pt x="129396" y="86314"/>
                  </a:cubicBezTo>
                  <a:cubicBezTo>
                    <a:pt x="114856" y="64503"/>
                    <a:pt x="108619" y="60066"/>
                    <a:pt x="103517" y="34555"/>
                  </a:cubicBezTo>
                  <a:cubicBezTo>
                    <a:pt x="102389" y="28916"/>
                    <a:pt x="117894" y="-1389"/>
                    <a:pt x="112143" y="49"/>
                  </a:cubicBez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5205070" y="4016673"/>
              <a:ext cx="198408" cy="301974"/>
            </a:xfrm>
            <a:custGeom>
              <a:avLst/>
              <a:gdLst>
                <a:gd name="connsiteX0" fmla="*/ 112143 w 198408"/>
                <a:gd name="connsiteY0" fmla="*/ 49 h 301974"/>
                <a:gd name="connsiteX1" fmla="*/ 69011 w 198408"/>
                <a:gd name="connsiteY1" fmla="*/ 43182 h 301974"/>
                <a:gd name="connsiteX2" fmla="*/ 43132 w 198408"/>
                <a:gd name="connsiteY2" fmla="*/ 51808 h 301974"/>
                <a:gd name="connsiteX3" fmla="*/ 25879 w 198408"/>
                <a:gd name="connsiteY3" fmla="*/ 77687 h 301974"/>
                <a:gd name="connsiteX4" fmla="*/ 0 w 198408"/>
                <a:gd name="connsiteY4" fmla="*/ 112193 h 301974"/>
                <a:gd name="connsiteX5" fmla="*/ 8626 w 198408"/>
                <a:gd name="connsiteY5" fmla="*/ 232963 h 301974"/>
                <a:gd name="connsiteX6" fmla="*/ 94891 w 198408"/>
                <a:gd name="connsiteY6" fmla="*/ 301974 h 301974"/>
                <a:gd name="connsiteX7" fmla="*/ 189781 w 198408"/>
                <a:gd name="connsiteY7" fmla="*/ 293348 h 301974"/>
                <a:gd name="connsiteX8" fmla="*/ 198408 w 198408"/>
                <a:gd name="connsiteY8" fmla="*/ 267468 h 301974"/>
                <a:gd name="connsiteX9" fmla="*/ 189781 w 198408"/>
                <a:gd name="connsiteY9" fmla="*/ 155325 h 301974"/>
                <a:gd name="connsiteX10" fmla="*/ 181155 w 198408"/>
                <a:gd name="connsiteY10" fmla="*/ 120819 h 301974"/>
                <a:gd name="connsiteX11" fmla="*/ 155275 w 198408"/>
                <a:gd name="connsiteY11" fmla="*/ 94940 h 301974"/>
                <a:gd name="connsiteX12" fmla="*/ 129396 w 198408"/>
                <a:gd name="connsiteY12" fmla="*/ 86314 h 301974"/>
                <a:gd name="connsiteX13" fmla="*/ 103517 w 198408"/>
                <a:gd name="connsiteY13" fmla="*/ 34555 h 301974"/>
                <a:gd name="connsiteX14" fmla="*/ 112143 w 198408"/>
                <a:gd name="connsiteY14" fmla="*/ 49 h 30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8" h="301974">
                  <a:moveTo>
                    <a:pt x="112143" y="49"/>
                  </a:moveTo>
                  <a:cubicBezTo>
                    <a:pt x="106392" y="1487"/>
                    <a:pt x="85277" y="30982"/>
                    <a:pt x="69011" y="43182"/>
                  </a:cubicBezTo>
                  <a:cubicBezTo>
                    <a:pt x="61737" y="48638"/>
                    <a:pt x="50232" y="46128"/>
                    <a:pt x="43132" y="51808"/>
                  </a:cubicBezTo>
                  <a:cubicBezTo>
                    <a:pt x="35036" y="58285"/>
                    <a:pt x="31905" y="69251"/>
                    <a:pt x="25879" y="77687"/>
                  </a:cubicBezTo>
                  <a:cubicBezTo>
                    <a:pt x="17522" y="89386"/>
                    <a:pt x="8626" y="100691"/>
                    <a:pt x="0" y="112193"/>
                  </a:cubicBezTo>
                  <a:cubicBezTo>
                    <a:pt x="2875" y="152450"/>
                    <a:pt x="-4707" y="194870"/>
                    <a:pt x="8626" y="232963"/>
                  </a:cubicBezTo>
                  <a:cubicBezTo>
                    <a:pt x="21534" y="269842"/>
                    <a:pt x="63831" y="286444"/>
                    <a:pt x="94891" y="301974"/>
                  </a:cubicBezTo>
                  <a:cubicBezTo>
                    <a:pt x="126521" y="299099"/>
                    <a:pt x="159650" y="303392"/>
                    <a:pt x="189781" y="293348"/>
                  </a:cubicBezTo>
                  <a:cubicBezTo>
                    <a:pt x="198408" y="290472"/>
                    <a:pt x="198408" y="276561"/>
                    <a:pt x="198408" y="267468"/>
                  </a:cubicBezTo>
                  <a:cubicBezTo>
                    <a:pt x="198408" y="229977"/>
                    <a:pt x="194162" y="192560"/>
                    <a:pt x="189781" y="155325"/>
                  </a:cubicBezTo>
                  <a:cubicBezTo>
                    <a:pt x="188396" y="143550"/>
                    <a:pt x="187037" y="131113"/>
                    <a:pt x="181155" y="120819"/>
                  </a:cubicBezTo>
                  <a:cubicBezTo>
                    <a:pt x="175102" y="110227"/>
                    <a:pt x="165426" y="101707"/>
                    <a:pt x="155275" y="94940"/>
                  </a:cubicBezTo>
                  <a:cubicBezTo>
                    <a:pt x="147709" y="89896"/>
                    <a:pt x="138022" y="89189"/>
                    <a:pt x="129396" y="86314"/>
                  </a:cubicBezTo>
                  <a:cubicBezTo>
                    <a:pt x="114856" y="64503"/>
                    <a:pt x="108619" y="60066"/>
                    <a:pt x="103517" y="34555"/>
                  </a:cubicBezTo>
                  <a:cubicBezTo>
                    <a:pt x="102389" y="28916"/>
                    <a:pt x="117894" y="-1389"/>
                    <a:pt x="112143" y="49"/>
                  </a:cubicBez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 flipH="1">
              <a:off x="6710409" y="4204765"/>
              <a:ext cx="225228" cy="301974"/>
            </a:xfrm>
            <a:custGeom>
              <a:avLst/>
              <a:gdLst>
                <a:gd name="connsiteX0" fmla="*/ 112143 w 198408"/>
                <a:gd name="connsiteY0" fmla="*/ 49 h 301974"/>
                <a:gd name="connsiteX1" fmla="*/ 69011 w 198408"/>
                <a:gd name="connsiteY1" fmla="*/ 43182 h 301974"/>
                <a:gd name="connsiteX2" fmla="*/ 43132 w 198408"/>
                <a:gd name="connsiteY2" fmla="*/ 51808 h 301974"/>
                <a:gd name="connsiteX3" fmla="*/ 25879 w 198408"/>
                <a:gd name="connsiteY3" fmla="*/ 77687 h 301974"/>
                <a:gd name="connsiteX4" fmla="*/ 0 w 198408"/>
                <a:gd name="connsiteY4" fmla="*/ 112193 h 301974"/>
                <a:gd name="connsiteX5" fmla="*/ 8626 w 198408"/>
                <a:gd name="connsiteY5" fmla="*/ 232963 h 301974"/>
                <a:gd name="connsiteX6" fmla="*/ 94891 w 198408"/>
                <a:gd name="connsiteY6" fmla="*/ 301974 h 301974"/>
                <a:gd name="connsiteX7" fmla="*/ 189781 w 198408"/>
                <a:gd name="connsiteY7" fmla="*/ 293348 h 301974"/>
                <a:gd name="connsiteX8" fmla="*/ 198408 w 198408"/>
                <a:gd name="connsiteY8" fmla="*/ 267468 h 301974"/>
                <a:gd name="connsiteX9" fmla="*/ 189781 w 198408"/>
                <a:gd name="connsiteY9" fmla="*/ 155325 h 301974"/>
                <a:gd name="connsiteX10" fmla="*/ 181155 w 198408"/>
                <a:gd name="connsiteY10" fmla="*/ 120819 h 301974"/>
                <a:gd name="connsiteX11" fmla="*/ 155275 w 198408"/>
                <a:gd name="connsiteY11" fmla="*/ 94940 h 301974"/>
                <a:gd name="connsiteX12" fmla="*/ 129396 w 198408"/>
                <a:gd name="connsiteY12" fmla="*/ 86314 h 301974"/>
                <a:gd name="connsiteX13" fmla="*/ 103517 w 198408"/>
                <a:gd name="connsiteY13" fmla="*/ 34555 h 301974"/>
                <a:gd name="connsiteX14" fmla="*/ 112143 w 198408"/>
                <a:gd name="connsiteY14" fmla="*/ 49 h 30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8" h="301974">
                  <a:moveTo>
                    <a:pt x="112143" y="49"/>
                  </a:moveTo>
                  <a:cubicBezTo>
                    <a:pt x="106392" y="1487"/>
                    <a:pt x="85277" y="30982"/>
                    <a:pt x="69011" y="43182"/>
                  </a:cubicBezTo>
                  <a:cubicBezTo>
                    <a:pt x="61737" y="48638"/>
                    <a:pt x="50232" y="46128"/>
                    <a:pt x="43132" y="51808"/>
                  </a:cubicBezTo>
                  <a:cubicBezTo>
                    <a:pt x="35036" y="58285"/>
                    <a:pt x="31905" y="69251"/>
                    <a:pt x="25879" y="77687"/>
                  </a:cubicBezTo>
                  <a:cubicBezTo>
                    <a:pt x="17522" y="89386"/>
                    <a:pt x="8626" y="100691"/>
                    <a:pt x="0" y="112193"/>
                  </a:cubicBezTo>
                  <a:cubicBezTo>
                    <a:pt x="2875" y="152450"/>
                    <a:pt x="-4707" y="194870"/>
                    <a:pt x="8626" y="232963"/>
                  </a:cubicBezTo>
                  <a:cubicBezTo>
                    <a:pt x="21534" y="269842"/>
                    <a:pt x="63831" y="286444"/>
                    <a:pt x="94891" y="301974"/>
                  </a:cubicBezTo>
                  <a:cubicBezTo>
                    <a:pt x="126521" y="299099"/>
                    <a:pt x="159650" y="303392"/>
                    <a:pt x="189781" y="293348"/>
                  </a:cubicBezTo>
                  <a:cubicBezTo>
                    <a:pt x="198408" y="290472"/>
                    <a:pt x="198408" y="276561"/>
                    <a:pt x="198408" y="267468"/>
                  </a:cubicBezTo>
                  <a:cubicBezTo>
                    <a:pt x="198408" y="229977"/>
                    <a:pt x="194162" y="192560"/>
                    <a:pt x="189781" y="155325"/>
                  </a:cubicBezTo>
                  <a:cubicBezTo>
                    <a:pt x="188396" y="143550"/>
                    <a:pt x="187037" y="131113"/>
                    <a:pt x="181155" y="120819"/>
                  </a:cubicBezTo>
                  <a:cubicBezTo>
                    <a:pt x="175102" y="110227"/>
                    <a:pt x="165426" y="101707"/>
                    <a:pt x="155275" y="94940"/>
                  </a:cubicBezTo>
                  <a:cubicBezTo>
                    <a:pt x="147709" y="89896"/>
                    <a:pt x="138022" y="89189"/>
                    <a:pt x="129396" y="86314"/>
                  </a:cubicBezTo>
                  <a:cubicBezTo>
                    <a:pt x="114856" y="64503"/>
                    <a:pt x="108619" y="60066"/>
                    <a:pt x="103517" y="34555"/>
                  </a:cubicBezTo>
                  <a:cubicBezTo>
                    <a:pt x="102389" y="28916"/>
                    <a:pt x="117894" y="-1389"/>
                    <a:pt x="112143" y="49"/>
                  </a:cubicBez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49664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997" y="324929"/>
            <a:ext cx="9875520" cy="82238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ÚKOL 3: Správné řešení.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219" y="1147313"/>
            <a:ext cx="2214114" cy="18480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88" y="1943636"/>
            <a:ext cx="1147615" cy="11779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" y="4727275"/>
            <a:ext cx="3194250" cy="16380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68" y="3909981"/>
            <a:ext cx="1389264" cy="110323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06" y="1534122"/>
            <a:ext cx="2169984" cy="17359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51" y="413097"/>
            <a:ext cx="2410510" cy="180788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74" y="2910875"/>
            <a:ext cx="1847033" cy="13852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82" y="2532588"/>
            <a:ext cx="2084659" cy="242402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99" y="4676408"/>
            <a:ext cx="2466975" cy="18478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63" y="4841049"/>
            <a:ext cx="2278277" cy="1608464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09219" y="1147313"/>
            <a:ext cx="3086803" cy="2000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62322" y="3970651"/>
            <a:ext cx="3086803" cy="23947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298650" y="2468046"/>
            <a:ext cx="3582460" cy="20575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8351969" y="305175"/>
            <a:ext cx="3319571" cy="30505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7715311" y="4676408"/>
            <a:ext cx="4159879" cy="18478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038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336431" y="342181"/>
            <a:ext cx="11576648" cy="2038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i="1" dirty="0">
                <a:solidFill>
                  <a:schemeClr val="tx1"/>
                </a:solidFill>
              </a:rPr>
              <a:t>Děti sluníčku velmi pomohly! Připomněly mu, jaké je na jaře počasí, jaké kvetou květiny a co v tomto čase dělají zvířátka a my, lidé.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952891" y="4330459"/>
            <a:ext cx="4856671" cy="2165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i="1" dirty="0">
                <a:solidFill>
                  <a:schemeClr val="tx1"/>
                </a:solidFill>
              </a:rPr>
              <a:t>Paní Zima mohla konečně sluníčku předat korunu a vládu v celé naší zemi.</a:t>
            </a:r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24" y="2516037"/>
            <a:ext cx="3617344" cy="361734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82" y="4854295"/>
            <a:ext cx="2114049" cy="11175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54" y="2209349"/>
            <a:ext cx="5012214" cy="21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33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Skupina 72"/>
          <p:cNvGrpSpPr/>
          <p:nvPr/>
        </p:nvGrpSpPr>
        <p:grpSpPr>
          <a:xfrm>
            <a:off x="485570" y="1069605"/>
            <a:ext cx="11090924" cy="5456281"/>
            <a:chOff x="619860" y="1084352"/>
            <a:chExt cx="11090924" cy="5456281"/>
          </a:xfrm>
        </p:grpSpPr>
        <p:grpSp>
          <p:nvGrpSpPr>
            <p:cNvPr id="4" name="Skupina 3"/>
            <p:cNvGrpSpPr/>
            <p:nvPr/>
          </p:nvGrpSpPr>
          <p:grpSpPr>
            <a:xfrm>
              <a:off x="3494442" y="1445929"/>
              <a:ext cx="5172636" cy="5029200"/>
              <a:chOff x="3494442" y="1445929"/>
              <a:chExt cx="5172636" cy="5029200"/>
            </a:xfrm>
          </p:grpSpPr>
          <p:sp>
            <p:nvSpPr>
              <p:cNvPr id="5" name="Slunce 4"/>
              <p:cNvSpPr/>
              <p:nvPr/>
            </p:nvSpPr>
            <p:spPr>
              <a:xfrm rot="1269456">
                <a:off x="3494442" y="1445929"/>
                <a:ext cx="5172636" cy="5029200"/>
              </a:xfrm>
              <a:prstGeom prst="sun">
                <a:avLst/>
              </a:prstGeom>
              <a:solidFill>
                <a:srgbClr val="FFFF00"/>
              </a:solidFill>
              <a:ln w="28575">
                <a:solidFill>
                  <a:srgbClr val="FF66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Ovál 5"/>
              <p:cNvSpPr/>
              <p:nvPr/>
            </p:nvSpPr>
            <p:spPr>
              <a:xfrm rot="938528">
                <a:off x="5555411" y="3165894"/>
                <a:ext cx="362310" cy="5175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vál 6"/>
              <p:cNvSpPr/>
              <p:nvPr/>
            </p:nvSpPr>
            <p:spPr>
              <a:xfrm rot="20993819">
                <a:off x="6172548" y="3165893"/>
                <a:ext cx="362310" cy="5175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Ovál 7"/>
              <p:cNvSpPr/>
              <p:nvPr/>
            </p:nvSpPr>
            <p:spPr>
              <a:xfrm rot="938528">
                <a:off x="5583691" y="3243074"/>
                <a:ext cx="305751" cy="36322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/>
              <p:cNvSpPr/>
              <p:nvPr/>
            </p:nvSpPr>
            <p:spPr>
              <a:xfrm rot="20892632">
                <a:off x="6200828" y="3243073"/>
                <a:ext cx="305751" cy="36322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vál 9"/>
              <p:cNvSpPr/>
              <p:nvPr/>
            </p:nvSpPr>
            <p:spPr>
              <a:xfrm>
                <a:off x="5916780" y="3692547"/>
                <a:ext cx="250166" cy="26741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2" name="Skupina 71"/>
            <p:cNvGrpSpPr/>
            <p:nvPr/>
          </p:nvGrpSpPr>
          <p:grpSpPr>
            <a:xfrm>
              <a:off x="619860" y="1084352"/>
              <a:ext cx="11090924" cy="5456281"/>
              <a:chOff x="619860" y="1084352"/>
              <a:chExt cx="11090924" cy="5456281"/>
            </a:xfrm>
          </p:grpSpPr>
          <p:sp>
            <p:nvSpPr>
              <p:cNvPr id="12" name="Měsíc 11"/>
              <p:cNvSpPr/>
              <p:nvPr/>
            </p:nvSpPr>
            <p:spPr>
              <a:xfrm rot="5400000" flipH="1">
                <a:off x="5768745" y="3791263"/>
                <a:ext cx="571974" cy="1216188"/>
              </a:xfrm>
              <a:prstGeom prst="moon">
                <a:avLst>
                  <a:gd name="adj" fmla="val 41739"/>
                </a:avLst>
              </a:prstGeom>
              <a:solidFill>
                <a:srgbClr val="FF6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" name="Přímá spojnice 33"/>
              <p:cNvCxnSpPr/>
              <p:nvPr/>
            </p:nvCxnSpPr>
            <p:spPr>
              <a:xfrm flipH="1" flipV="1">
                <a:off x="2948084" y="3525286"/>
                <a:ext cx="1833846" cy="434680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34"/>
              <p:cNvCxnSpPr/>
              <p:nvPr/>
            </p:nvCxnSpPr>
            <p:spPr>
              <a:xfrm flipV="1">
                <a:off x="7375533" y="3508131"/>
                <a:ext cx="1947017" cy="344957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Pěticípá hvězda 37"/>
              <p:cNvSpPr/>
              <p:nvPr/>
            </p:nvSpPr>
            <p:spPr>
              <a:xfrm>
                <a:off x="2692198" y="3266283"/>
                <a:ext cx="474785" cy="426264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Pěticípá hvězda 38"/>
              <p:cNvSpPr/>
              <p:nvPr/>
            </p:nvSpPr>
            <p:spPr>
              <a:xfrm>
                <a:off x="9124055" y="3243214"/>
                <a:ext cx="474785" cy="426264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" name="Přímá spojnice 40"/>
              <p:cNvCxnSpPr/>
              <p:nvPr/>
            </p:nvCxnSpPr>
            <p:spPr>
              <a:xfrm flipH="1">
                <a:off x="3494470" y="5519292"/>
                <a:ext cx="954438" cy="765142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43"/>
              <p:cNvCxnSpPr/>
              <p:nvPr/>
            </p:nvCxnSpPr>
            <p:spPr>
              <a:xfrm flipH="1">
                <a:off x="7871822" y="1681540"/>
                <a:ext cx="954438" cy="765142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/>
              <p:nvPr/>
            </p:nvCxnSpPr>
            <p:spPr>
              <a:xfrm>
                <a:off x="7693661" y="5254869"/>
                <a:ext cx="966762" cy="1029565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nice 47"/>
              <p:cNvCxnSpPr/>
              <p:nvPr/>
            </p:nvCxnSpPr>
            <p:spPr>
              <a:xfrm flipH="1" flipV="1">
                <a:off x="3125682" y="1502906"/>
                <a:ext cx="997166" cy="774083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/>
              <p:nvPr/>
            </p:nvCxnSpPr>
            <p:spPr>
              <a:xfrm flipH="1" flipV="1">
                <a:off x="790746" y="3711244"/>
                <a:ext cx="1411217" cy="11495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/>
              <p:nvPr/>
            </p:nvCxnSpPr>
            <p:spPr>
              <a:xfrm flipH="1" flipV="1">
                <a:off x="9824782" y="3820508"/>
                <a:ext cx="1411217" cy="11495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/>
              <p:cNvCxnSpPr/>
              <p:nvPr/>
            </p:nvCxnSpPr>
            <p:spPr>
              <a:xfrm flipH="1" flipV="1">
                <a:off x="1297521" y="2344635"/>
                <a:ext cx="1619533" cy="427001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/>
              <p:cNvCxnSpPr/>
              <p:nvPr/>
            </p:nvCxnSpPr>
            <p:spPr>
              <a:xfrm flipH="1" flipV="1">
                <a:off x="9149791" y="4813796"/>
                <a:ext cx="1620786" cy="611058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/>
              <p:cNvCxnSpPr/>
              <p:nvPr/>
            </p:nvCxnSpPr>
            <p:spPr>
              <a:xfrm flipH="1">
                <a:off x="1311022" y="4856430"/>
                <a:ext cx="1609268" cy="568424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/>
              <p:cNvCxnSpPr/>
              <p:nvPr/>
            </p:nvCxnSpPr>
            <p:spPr>
              <a:xfrm flipH="1">
                <a:off x="9293738" y="2203212"/>
                <a:ext cx="1609268" cy="568424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Pěticípá hvězda 61"/>
              <p:cNvSpPr/>
              <p:nvPr/>
            </p:nvSpPr>
            <p:spPr>
              <a:xfrm>
                <a:off x="2217413" y="5854216"/>
                <a:ext cx="474785" cy="426264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Pěticípá hvězda 62"/>
              <p:cNvSpPr/>
              <p:nvPr/>
            </p:nvSpPr>
            <p:spPr>
              <a:xfrm>
                <a:off x="619860" y="2193990"/>
                <a:ext cx="474785" cy="426264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Pěticípá hvězda 63"/>
              <p:cNvSpPr/>
              <p:nvPr/>
            </p:nvSpPr>
            <p:spPr>
              <a:xfrm>
                <a:off x="9966940" y="1084352"/>
                <a:ext cx="474785" cy="426264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Pěticípá hvězda 64"/>
              <p:cNvSpPr/>
              <p:nvPr/>
            </p:nvSpPr>
            <p:spPr>
              <a:xfrm>
                <a:off x="10445421" y="5853994"/>
                <a:ext cx="474785" cy="426264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Pěticípá hvězda 65"/>
              <p:cNvSpPr/>
              <p:nvPr/>
            </p:nvSpPr>
            <p:spPr>
              <a:xfrm>
                <a:off x="11235999" y="2686985"/>
                <a:ext cx="474785" cy="426264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9" name="Přímá spojnice 68"/>
              <p:cNvCxnSpPr/>
              <p:nvPr/>
            </p:nvCxnSpPr>
            <p:spPr>
              <a:xfrm flipH="1">
                <a:off x="6180524" y="6019882"/>
                <a:ext cx="6468" cy="520751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Nadpis 1"/>
          <p:cNvSpPr txBox="1">
            <a:spLocks/>
          </p:cNvSpPr>
          <p:nvPr/>
        </p:nvSpPr>
        <p:spPr>
          <a:xfrm>
            <a:off x="909459" y="355610"/>
            <a:ext cx="10243147" cy="1048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i="1" dirty="0">
                <a:solidFill>
                  <a:schemeClr val="tx1"/>
                </a:solidFill>
              </a:rPr>
              <a:t>Sluníčko se rozzářilo a díky němu bylo celé jaro krásné, barevné a voňavé.</a:t>
            </a:r>
          </a:p>
        </p:txBody>
      </p:sp>
    </p:spTree>
    <p:extLst>
      <p:ext uri="{BB962C8B-B14F-4D97-AF65-F5344CB8AC3E}">
        <p14:creationId xmlns:p14="http://schemas.microsoft.com/office/powerpoint/2010/main" val="926502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728" y="438086"/>
            <a:ext cx="9696091" cy="1356360"/>
          </a:xfrm>
        </p:spPr>
        <p:txBody>
          <a:bodyPr>
            <a:normAutofit/>
          </a:bodyPr>
          <a:lstStyle/>
          <a:p>
            <a:r>
              <a:rPr lang="cs-CZ" i="1" dirty="0">
                <a:solidFill>
                  <a:schemeClr val="tx1"/>
                </a:solidFill>
              </a:rPr>
              <a:t>Blížil se konec zimy. Paní Zima věděla, že je nejvyšší čas ukončit svou vládu.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19" y="1794446"/>
            <a:ext cx="4557889" cy="4557889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426679" y="4817277"/>
            <a:ext cx="5106837" cy="153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i="1" dirty="0">
                <a:solidFill>
                  <a:schemeClr val="tx1"/>
                </a:solidFill>
              </a:rPr>
              <a:t>Nastala chvíle předat svou korunu Jaru.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36" y="2421283"/>
            <a:ext cx="4207975" cy="22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88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/>
          <p:cNvGrpSpPr/>
          <p:nvPr/>
        </p:nvGrpSpPr>
        <p:grpSpPr>
          <a:xfrm>
            <a:off x="1066580" y="1531938"/>
            <a:ext cx="5172636" cy="5029200"/>
            <a:chOff x="3494442" y="1445929"/>
            <a:chExt cx="5172636" cy="5029200"/>
          </a:xfrm>
        </p:grpSpPr>
        <p:grpSp>
          <p:nvGrpSpPr>
            <p:cNvPr id="13" name="Skupina 12"/>
            <p:cNvGrpSpPr/>
            <p:nvPr/>
          </p:nvGrpSpPr>
          <p:grpSpPr>
            <a:xfrm>
              <a:off x="3494442" y="1445929"/>
              <a:ext cx="5172636" cy="5029200"/>
              <a:chOff x="3494442" y="1445929"/>
              <a:chExt cx="5172636" cy="5029200"/>
            </a:xfrm>
          </p:grpSpPr>
          <p:sp>
            <p:nvSpPr>
              <p:cNvPr id="7" name="Slunce 6"/>
              <p:cNvSpPr/>
              <p:nvPr/>
            </p:nvSpPr>
            <p:spPr>
              <a:xfrm rot="1269456">
                <a:off x="3494442" y="1445929"/>
                <a:ext cx="5172636" cy="5029200"/>
              </a:xfrm>
              <a:prstGeom prst="sun">
                <a:avLst/>
              </a:prstGeom>
              <a:solidFill>
                <a:srgbClr val="FFFF00"/>
              </a:solidFill>
              <a:ln w="28575">
                <a:solidFill>
                  <a:srgbClr val="FF66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Ovál 7"/>
              <p:cNvSpPr/>
              <p:nvPr/>
            </p:nvSpPr>
            <p:spPr>
              <a:xfrm rot="938528">
                <a:off x="5555411" y="3165894"/>
                <a:ext cx="362310" cy="5175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/>
              <p:cNvSpPr/>
              <p:nvPr/>
            </p:nvSpPr>
            <p:spPr>
              <a:xfrm rot="20993819">
                <a:off x="6172548" y="3165893"/>
                <a:ext cx="362310" cy="5175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vál 9"/>
              <p:cNvSpPr/>
              <p:nvPr/>
            </p:nvSpPr>
            <p:spPr>
              <a:xfrm rot="938528">
                <a:off x="5583691" y="3243074"/>
                <a:ext cx="305751" cy="36322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Ovál 10"/>
              <p:cNvSpPr/>
              <p:nvPr/>
            </p:nvSpPr>
            <p:spPr>
              <a:xfrm rot="20892632">
                <a:off x="6200828" y="3243073"/>
                <a:ext cx="305751" cy="36322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Ovál 11"/>
              <p:cNvSpPr/>
              <p:nvPr/>
            </p:nvSpPr>
            <p:spPr>
              <a:xfrm>
                <a:off x="5916780" y="3692547"/>
                <a:ext cx="250166" cy="26741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7" name="Měsíc 16"/>
            <p:cNvSpPr/>
            <p:nvPr/>
          </p:nvSpPr>
          <p:spPr>
            <a:xfrm rot="5400000">
              <a:off x="5833974" y="3939136"/>
              <a:ext cx="493571" cy="833232"/>
            </a:xfrm>
            <a:prstGeom prst="moon">
              <a:avLst>
                <a:gd name="adj" fmla="val 25531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441181" y="3613878"/>
              <a:ext cx="198408" cy="301974"/>
            </a:xfrm>
            <a:custGeom>
              <a:avLst/>
              <a:gdLst>
                <a:gd name="connsiteX0" fmla="*/ 112143 w 198408"/>
                <a:gd name="connsiteY0" fmla="*/ 49 h 301974"/>
                <a:gd name="connsiteX1" fmla="*/ 69011 w 198408"/>
                <a:gd name="connsiteY1" fmla="*/ 43182 h 301974"/>
                <a:gd name="connsiteX2" fmla="*/ 43132 w 198408"/>
                <a:gd name="connsiteY2" fmla="*/ 51808 h 301974"/>
                <a:gd name="connsiteX3" fmla="*/ 25879 w 198408"/>
                <a:gd name="connsiteY3" fmla="*/ 77687 h 301974"/>
                <a:gd name="connsiteX4" fmla="*/ 0 w 198408"/>
                <a:gd name="connsiteY4" fmla="*/ 112193 h 301974"/>
                <a:gd name="connsiteX5" fmla="*/ 8626 w 198408"/>
                <a:gd name="connsiteY5" fmla="*/ 232963 h 301974"/>
                <a:gd name="connsiteX6" fmla="*/ 94891 w 198408"/>
                <a:gd name="connsiteY6" fmla="*/ 301974 h 301974"/>
                <a:gd name="connsiteX7" fmla="*/ 189781 w 198408"/>
                <a:gd name="connsiteY7" fmla="*/ 293348 h 301974"/>
                <a:gd name="connsiteX8" fmla="*/ 198408 w 198408"/>
                <a:gd name="connsiteY8" fmla="*/ 267468 h 301974"/>
                <a:gd name="connsiteX9" fmla="*/ 189781 w 198408"/>
                <a:gd name="connsiteY9" fmla="*/ 155325 h 301974"/>
                <a:gd name="connsiteX10" fmla="*/ 181155 w 198408"/>
                <a:gd name="connsiteY10" fmla="*/ 120819 h 301974"/>
                <a:gd name="connsiteX11" fmla="*/ 155275 w 198408"/>
                <a:gd name="connsiteY11" fmla="*/ 94940 h 301974"/>
                <a:gd name="connsiteX12" fmla="*/ 129396 w 198408"/>
                <a:gd name="connsiteY12" fmla="*/ 86314 h 301974"/>
                <a:gd name="connsiteX13" fmla="*/ 103517 w 198408"/>
                <a:gd name="connsiteY13" fmla="*/ 34555 h 301974"/>
                <a:gd name="connsiteX14" fmla="*/ 112143 w 198408"/>
                <a:gd name="connsiteY14" fmla="*/ 49 h 30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8" h="301974">
                  <a:moveTo>
                    <a:pt x="112143" y="49"/>
                  </a:moveTo>
                  <a:cubicBezTo>
                    <a:pt x="106392" y="1487"/>
                    <a:pt x="85277" y="30982"/>
                    <a:pt x="69011" y="43182"/>
                  </a:cubicBezTo>
                  <a:cubicBezTo>
                    <a:pt x="61737" y="48638"/>
                    <a:pt x="50232" y="46128"/>
                    <a:pt x="43132" y="51808"/>
                  </a:cubicBezTo>
                  <a:cubicBezTo>
                    <a:pt x="35036" y="58285"/>
                    <a:pt x="31905" y="69251"/>
                    <a:pt x="25879" y="77687"/>
                  </a:cubicBezTo>
                  <a:cubicBezTo>
                    <a:pt x="17522" y="89386"/>
                    <a:pt x="8626" y="100691"/>
                    <a:pt x="0" y="112193"/>
                  </a:cubicBezTo>
                  <a:cubicBezTo>
                    <a:pt x="2875" y="152450"/>
                    <a:pt x="-4707" y="194870"/>
                    <a:pt x="8626" y="232963"/>
                  </a:cubicBezTo>
                  <a:cubicBezTo>
                    <a:pt x="21534" y="269842"/>
                    <a:pt x="63831" y="286444"/>
                    <a:pt x="94891" y="301974"/>
                  </a:cubicBezTo>
                  <a:cubicBezTo>
                    <a:pt x="126521" y="299099"/>
                    <a:pt x="159650" y="303392"/>
                    <a:pt x="189781" y="293348"/>
                  </a:cubicBezTo>
                  <a:cubicBezTo>
                    <a:pt x="198408" y="290472"/>
                    <a:pt x="198408" y="276561"/>
                    <a:pt x="198408" y="267468"/>
                  </a:cubicBezTo>
                  <a:cubicBezTo>
                    <a:pt x="198408" y="229977"/>
                    <a:pt x="194162" y="192560"/>
                    <a:pt x="189781" y="155325"/>
                  </a:cubicBezTo>
                  <a:cubicBezTo>
                    <a:pt x="188396" y="143550"/>
                    <a:pt x="187037" y="131113"/>
                    <a:pt x="181155" y="120819"/>
                  </a:cubicBezTo>
                  <a:cubicBezTo>
                    <a:pt x="175102" y="110227"/>
                    <a:pt x="165426" y="101707"/>
                    <a:pt x="155275" y="94940"/>
                  </a:cubicBezTo>
                  <a:cubicBezTo>
                    <a:pt x="147709" y="89896"/>
                    <a:pt x="138022" y="89189"/>
                    <a:pt x="129396" y="86314"/>
                  </a:cubicBezTo>
                  <a:cubicBezTo>
                    <a:pt x="114856" y="64503"/>
                    <a:pt x="108619" y="60066"/>
                    <a:pt x="103517" y="34555"/>
                  </a:cubicBezTo>
                  <a:cubicBezTo>
                    <a:pt x="102389" y="28916"/>
                    <a:pt x="117894" y="-1389"/>
                    <a:pt x="112143" y="49"/>
                  </a:cubicBez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 flipH="1">
              <a:off x="6483045" y="3883479"/>
              <a:ext cx="193800" cy="301974"/>
            </a:xfrm>
            <a:custGeom>
              <a:avLst/>
              <a:gdLst>
                <a:gd name="connsiteX0" fmla="*/ 112143 w 198408"/>
                <a:gd name="connsiteY0" fmla="*/ 49 h 301974"/>
                <a:gd name="connsiteX1" fmla="*/ 69011 w 198408"/>
                <a:gd name="connsiteY1" fmla="*/ 43182 h 301974"/>
                <a:gd name="connsiteX2" fmla="*/ 43132 w 198408"/>
                <a:gd name="connsiteY2" fmla="*/ 51808 h 301974"/>
                <a:gd name="connsiteX3" fmla="*/ 25879 w 198408"/>
                <a:gd name="connsiteY3" fmla="*/ 77687 h 301974"/>
                <a:gd name="connsiteX4" fmla="*/ 0 w 198408"/>
                <a:gd name="connsiteY4" fmla="*/ 112193 h 301974"/>
                <a:gd name="connsiteX5" fmla="*/ 8626 w 198408"/>
                <a:gd name="connsiteY5" fmla="*/ 232963 h 301974"/>
                <a:gd name="connsiteX6" fmla="*/ 94891 w 198408"/>
                <a:gd name="connsiteY6" fmla="*/ 301974 h 301974"/>
                <a:gd name="connsiteX7" fmla="*/ 189781 w 198408"/>
                <a:gd name="connsiteY7" fmla="*/ 293348 h 301974"/>
                <a:gd name="connsiteX8" fmla="*/ 198408 w 198408"/>
                <a:gd name="connsiteY8" fmla="*/ 267468 h 301974"/>
                <a:gd name="connsiteX9" fmla="*/ 189781 w 198408"/>
                <a:gd name="connsiteY9" fmla="*/ 155325 h 301974"/>
                <a:gd name="connsiteX10" fmla="*/ 181155 w 198408"/>
                <a:gd name="connsiteY10" fmla="*/ 120819 h 301974"/>
                <a:gd name="connsiteX11" fmla="*/ 155275 w 198408"/>
                <a:gd name="connsiteY11" fmla="*/ 94940 h 301974"/>
                <a:gd name="connsiteX12" fmla="*/ 129396 w 198408"/>
                <a:gd name="connsiteY12" fmla="*/ 86314 h 301974"/>
                <a:gd name="connsiteX13" fmla="*/ 103517 w 198408"/>
                <a:gd name="connsiteY13" fmla="*/ 34555 h 301974"/>
                <a:gd name="connsiteX14" fmla="*/ 112143 w 198408"/>
                <a:gd name="connsiteY14" fmla="*/ 49 h 30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8" h="301974">
                  <a:moveTo>
                    <a:pt x="112143" y="49"/>
                  </a:moveTo>
                  <a:cubicBezTo>
                    <a:pt x="106392" y="1487"/>
                    <a:pt x="85277" y="30982"/>
                    <a:pt x="69011" y="43182"/>
                  </a:cubicBezTo>
                  <a:cubicBezTo>
                    <a:pt x="61737" y="48638"/>
                    <a:pt x="50232" y="46128"/>
                    <a:pt x="43132" y="51808"/>
                  </a:cubicBezTo>
                  <a:cubicBezTo>
                    <a:pt x="35036" y="58285"/>
                    <a:pt x="31905" y="69251"/>
                    <a:pt x="25879" y="77687"/>
                  </a:cubicBezTo>
                  <a:cubicBezTo>
                    <a:pt x="17522" y="89386"/>
                    <a:pt x="8626" y="100691"/>
                    <a:pt x="0" y="112193"/>
                  </a:cubicBezTo>
                  <a:cubicBezTo>
                    <a:pt x="2875" y="152450"/>
                    <a:pt x="-4707" y="194870"/>
                    <a:pt x="8626" y="232963"/>
                  </a:cubicBezTo>
                  <a:cubicBezTo>
                    <a:pt x="21534" y="269842"/>
                    <a:pt x="63831" y="286444"/>
                    <a:pt x="94891" y="301974"/>
                  </a:cubicBezTo>
                  <a:cubicBezTo>
                    <a:pt x="126521" y="299099"/>
                    <a:pt x="159650" y="303392"/>
                    <a:pt x="189781" y="293348"/>
                  </a:cubicBezTo>
                  <a:cubicBezTo>
                    <a:pt x="198408" y="290472"/>
                    <a:pt x="198408" y="276561"/>
                    <a:pt x="198408" y="267468"/>
                  </a:cubicBezTo>
                  <a:cubicBezTo>
                    <a:pt x="198408" y="229977"/>
                    <a:pt x="194162" y="192560"/>
                    <a:pt x="189781" y="155325"/>
                  </a:cubicBezTo>
                  <a:cubicBezTo>
                    <a:pt x="188396" y="143550"/>
                    <a:pt x="187037" y="131113"/>
                    <a:pt x="181155" y="120819"/>
                  </a:cubicBezTo>
                  <a:cubicBezTo>
                    <a:pt x="175102" y="110227"/>
                    <a:pt x="165426" y="101707"/>
                    <a:pt x="155275" y="94940"/>
                  </a:cubicBezTo>
                  <a:cubicBezTo>
                    <a:pt x="147709" y="89896"/>
                    <a:pt x="138022" y="89189"/>
                    <a:pt x="129396" y="86314"/>
                  </a:cubicBezTo>
                  <a:cubicBezTo>
                    <a:pt x="114856" y="64503"/>
                    <a:pt x="108619" y="60066"/>
                    <a:pt x="103517" y="34555"/>
                  </a:cubicBezTo>
                  <a:cubicBezTo>
                    <a:pt x="102389" y="28916"/>
                    <a:pt x="117894" y="-1389"/>
                    <a:pt x="112143" y="49"/>
                  </a:cubicBez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Volný tvar 22"/>
            <p:cNvSpPr/>
            <p:nvPr/>
          </p:nvSpPr>
          <p:spPr>
            <a:xfrm>
              <a:off x="5205070" y="4016673"/>
              <a:ext cx="198408" cy="301974"/>
            </a:xfrm>
            <a:custGeom>
              <a:avLst/>
              <a:gdLst>
                <a:gd name="connsiteX0" fmla="*/ 112143 w 198408"/>
                <a:gd name="connsiteY0" fmla="*/ 49 h 301974"/>
                <a:gd name="connsiteX1" fmla="*/ 69011 w 198408"/>
                <a:gd name="connsiteY1" fmla="*/ 43182 h 301974"/>
                <a:gd name="connsiteX2" fmla="*/ 43132 w 198408"/>
                <a:gd name="connsiteY2" fmla="*/ 51808 h 301974"/>
                <a:gd name="connsiteX3" fmla="*/ 25879 w 198408"/>
                <a:gd name="connsiteY3" fmla="*/ 77687 h 301974"/>
                <a:gd name="connsiteX4" fmla="*/ 0 w 198408"/>
                <a:gd name="connsiteY4" fmla="*/ 112193 h 301974"/>
                <a:gd name="connsiteX5" fmla="*/ 8626 w 198408"/>
                <a:gd name="connsiteY5" fmla="*/ 232963 h 301974"/>
                <a:gd name="connsiteX6" fmla="*/ 94891 w 198408"/>
                <a:gd name="connsiteY6" fmla="*/ 301974 h 301974"/>
                <a:gd name="connsiteX7" fmla="*/ 189781 w 198408"/>
                <a:gd name="connsiteY7" fmla="*/ 293348 h 301974"/>
                <a:gd name="connsiteX8" fmla="*/ 198408 w 198408"/>
                <a:gd name="connsiteY8" fmla="*/ 267468 h 301974"/>
                <a:gd name="connsiteX9" fmla="*/ 189781 w 198408"/>
                <a:gd name="connsiteY9" fmla="*/ 155325 h 301974"/>
                <a:gd name="connsiteX10" fmla="*/ 181155 w 198408"/>
                <a:gd name="connsiteY10" fmla="*/ 120819 h 301974"/>
                <a:gd name="connsiteX11" fmla="*/ 155275 w 198408"/>
                <a:gd name="connsiteY11" fmla="*/ 94940 h 301974"/>
                <a:gd name="connsiteX12" fmla="*/ 129396 w 198408"/>
                <a:gd name="connsiteY12" fmla="*/ 86314 h 301974"/>
                <a:gd name="connsiteX13" fmla="*/ 103517 w 198408"/>
                <a:gd name="connsiteY13" fmla="*/ 34555 h 301974"/>
                <a:gd name="connsiteX14" fmla="*/ 112143 w 198408"/>
                <a:gd name="connsiteY14" fmla="*/ 49 h 30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8" h="301974">
                  <a:moveTo>
                    <a:pt x="112143" y="49"/>
                  </a:moveTo>
                  <a:cubicBezTo>
                    <a:pt x="106392" y="1487"/>
                    <a:pt x="85277" y="30982"/>
                    <a:pt x="69011" y="43182"/>
                  </a:cubicBezTo>
                  <a:cubicBezTo>
                    <a:pt x="61737" y="48638"/>
                    <a:pt x="50232" y="46128"/>
                    <a:pt x="43132" y="51808"/>
                  </a:cubicBezTo>
                  <a:cubicBezTo>
                    <a:pt x="35036" y="58285"/>
                    <a:pt x="31905" y="69251"/>
                    <a:pt x="25879" y="77687"/>
                  </a:cubicBezTo>
                  <a:cubicBezTo>
                    <a:pt x="17522" y="89386"/>
                    <a:pt x="8626" y="100691"/>
                    <a:pt x="0" y="112193"/>
                  </a:cubicBezTo>
                  <a:cubicBezTo>
                    <a:pt x="2875" y="152450"/>
                    <a:pt x="-4707" y="194870"/>
                    <a:pt x="8626" y="232963"/>
                  </a:cubicBezTo>
                  <a:cubicBezTo>
                    <a:pt x="21534" y="269842"/>
                    <a:pt x="63831" y="286444"/>
                    <a:pt x="94891" y="301974"/>
                  </a:cubicBezTo>
                  <a:cubicBezTo>
                    <a:pt x="126521" y="299099"/>
                    <a:pt x="159650" y="303392"/>
                    <a:pt x="189781" y="293348"/>
                  </a:cubicBezTo>
                  <a:cubicBezTo>
                    <a:pt x="198408" y="290472"/>
                    <a:pt x="198408" y="276561"/>
                    <a:pt x="198408" y="267468"/>
                  </a:cubicBezTo>
                  <a:cubicBezTo>
                    <a:pt x="198408" y="229977"/>
                    <a:pt x="194162" y="192560"/>
                    <a:pt x="189781" y="155325"/>
                  </a:cubicBezTo>
                  <a:cubicBezTo>
                    <a:pt x="188396" y="143550"/>
                    <a:pt x="187037" y="131113"/>
                    <a:pt x="181155" y="120819"/>
                  </a:cubicBezTo>
                  <a:cubicBezTo>
                    <a:pt x="175102" y="110227"/>
                    <a:pt x="165426" y="101707"/>
                    <a:pt x="155275" y="94940"/>
                  </a:cubicBezTo>
                  <a:cubicBezTo>
                    <a:pt x="147709" y="89896"/>
                    <a:pt x="138022" y="89189"/>
                    <a:pt x="129396" y="86314"/>
                  </a:cubicBezTo>
                  <a:cubicBezTo>
                    <a:pt x="114856" y="64503"/>
                    <a:pt x="108619" y="60066"/>
                    <a:pt x="103517" y="34555"/>
                  </a:cubicBezTo>
                  <a:cubicBezTo>
                    <a:pt x="102389" y="28916"/>
                    <a:pt x="117894" y="-1389"/>
                    <a:pt x="112143" y="49"/>
                  </a:cubicBez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 flipH="1">
              <a:off x="6710409" y="4204765"/>
              <a:ext cx="225228" cy="301974"/>
            </a:xfrm>
            <a:custGeom>
              <a:avLst/>
              <a:gdLst>
                <a:gd name="connsiteX0" fmla="*/ 112143 w 198408"/>
                <a:gd name="connsiteY0" fmla="*/ 49 h 301974"/>
                <a:gd name="connsiteX1" fmla="*/ 69011 w 198408"/>
                <a:gd name="connsiteY1" fmla="*/ 43182 h 301974"/>
                <a:gd name="connsiteX2" fmla="*/ 43132 w 198408"/>
                <a:gd name="connsiteY2" fmla="*/ 51808 h 301974"/>
                <a:gd name="connsiteX3" fmla="*/ 25879 w 198408"/>
                <a:gd name="connsiteY3" fmla="*/ 77687 h 301974"/>
                <a:gd name="connsiteX4" fmla="*/ 0 w 198408"/>
                <a:gd name="connsiteY4" fmla="*/ 112193 h 301974"/>
                <a:gd name="connsiteX5" fmla="*/ 8626 w 198408"/>
                <a:gd name="connsiteY5" fmla="*/ 232963 h 301974"/>
                <a:gd name="connsiteX6" fmla="*/ 94891 w 198408"/>
                <a:gd name="connsiteY6" fmla="*/ 301974 h 301974"/>
                <a:gd name="connsiteX7" fmla="*/ 189781 w 198408"/>
                <a:gd name="connsiteY7" fmla="*/ 293348 h 301974"/>
                <a:gd name="connsiteX8" fmla="*/ 198408 w 198408"/>
                <a:gd name="connsiteY8" fmla="*/ 267468 h 301974"/>
                <a:gd name="connsiteX9" fmla="*/ 189781 w 198408"/>
                <a:gd name="connsiteY9" fmla="*/ 155325 h 301974"/>
                <a:gd name="connsiteX10" fmla="*/ 181155 w 198408"/>
                <a:gd name="connsiteY10" fmla="*/ 120819 h 301974"/>
                <a:gd name="connsiteX11" fmla="*/ 155275 w 198408"/>
                <a:gd name="connsiteY11" fmla="*/ 94940 h 301974"/>
                <a:gd name="connsiteX12" fmla="*/ 129396 w 198408"/>
                <a:gd name="connsiteY12" fmla="*/ 86314 h 301974"/>
                <a:gd name="connsiteX13" fmla="*/ 103517 w 198408"/>
                <a:gd name="connsiteY13" fmla="*/ 34555 h 301974"/>
                <a:gd name="connsiteX14" fmla="*/ 112143 w 198408"/>
                <a:gd name="connsiteY14" fmla="*/ 49 h 30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8" h="301974">
                  <a:moveTo>
                    <a:pt x="112143" y="49"/>
                  </a:moveTo>
                  <a:cubicBezTo>
                    <a:pt x="106392" y="1487"/>
                    <a:pt x="85277" y="30982"/>
                    <a:pt x="69011" y="43182"/>
                  </a:cubicBezTo>
                  <a:cubicBezTo>
                    <a:pt x="61737" y="48638"/>
                    <a:pt x="50232" y="46128"/>
                    <a:pt x="43132" y="51808"/>
                  </a:cubicBezTo>
                  <a:cubicBezTo>
                    <a:pt x="35036" y="58285"/>
                    <a:pt x="31905" y="69251"/>
                    <a:pt x="25879" y="77687"/>
                  </a:cubicBezTo>
                  <a:cubicBezTo>
                    <a:pt x="17522" y="89386"/>
                    <a:pt x="8626" y="100691"/>
                    <a:pt x="0" y="112193"/>
                  </a:cubicBezTo>
                  <a:cubicBezTo>
                    <a:pt x="2875" y="152450"/>
                    <a:pt x="-4707" y="194870"/>
                    <a:pt x="8626" y="232963"/>
                  </a:cubicBezTo>
                  <a:cubicBezTo>
                    <a:pt x="21534" y="269842"/>
                    <a:pt x="63831" y="286444"/>
                    <a:pt x="94891" y="301974"/>
                  </a:cubicBezTo>
                  <a:cubicBezTo>
                    <a:pt x="126521" y="299099"/>
                    <a:pt x="159650" y="303392"/>
                    <a:pt x="189781" y="293348"/>
                  </a:cubicBezTo>
                  <a:cubicBezTo>
                    <a:pt x="198408" y="290472"/>
                    <a:pt x="198408" y="276561"/>
                    <a:pt x="198408" y="267468"/>
                  </a:cubicBezTo>
                  <a:cubicBezTo>
                    <a:pt x="198408" y="229977"/>
                    <a:pt x="194162" y="192560"/>
                    <a:pt x="189781" y="155325"/>
                  </a:cubicBezTo>
                  <a:cubicBezTo>
                    <a:pt x="188396" y="143550"/>
                    <a:pt x="187037" y="131113"/>
                    <a:pt x="181155" y="120819"/>
                  </a:cubicBezTo>
                  <a:cubicBezTo>
                    <a:pt x="175102" y="110227"/>
                    <a:pt x="165426" y="101707"/>
                    <a:pt x="155275" y="94940"/>
                  </a:cubicBezTo>
                  <a:cubicBezTo>
                    <a:pt x="147709" y="89896"/>
                    <a:pt x="138022" y="89189"/>
                    <a:pt x="129396" y="86314"/>
                  </a:cubicBezTo>
                  <a:cubicBezTo>
                    <a:pt x="114856" y="64503"/>
                    <a:pt x="108619" y="60066"/>
                    <a:pt x="103517" y="34555"/>
                  </a:cubicBezTo>
                  <a:cubicBezTo>
                    <a:pt x="102389" y="28916"/>
                    <a:pt x="117894" y="-1389"/>
                    <a:pt x="112143" y="49"/>
                  </a:cubicBez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" name="Nadpis 1"/>
          <p:cNvSpPr txBox="1">
            <a:spLocks noGrp="1"/>
          </p:cNvSpPr>
          <p:nvPr>
            <p:ph type="title"/>
          </p:nvPr>
        </p:nvSpPr>
        <p:spPr>
          <a:xfrm>
            <a:off x="784226" y="528638"/>
            <a:ext cx="7376364" cy="10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i="1" dirty="0">
                <a:solidFill>
                  <a:schemeClr val="tx1"/>
                </a:solidFill>
              </a:rPr>
              <a:t>Ale Jaro nepřicházelo. Místo něj se vrátilo uplakané sluníčko.</a:t>
            </a:r>
          </a:p>
        </p:txBody>
      </p:sp>
      <p:sp>
        <p:nvSpPr>
          <p:cNvPr id="27" name="Oválný bublinový popisek 26"/>
          <p:cNvSpPr/>
          <p:nvPr/>
        </p:nvSpPr>
        <p:spPr>
          <a:xfrm>
            <a:off x="6650966" y="3212643"/>
            <a:ext cx="5030098" cy="3178504"/>
          </a:xfrm>
          <a:prstGeom prst="wedgeEllipseCallout">
            <a:avLst>
              <a:gd name="adj1" fmla="val -71864"/>
              <a:gd name="adj2" fmla="val -268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Víš, drahá paní Zimo. Já jsem přes zimu tak dlouho spinkalo, že jsem kvůli tomu dočista zapomnělo, jak Jaro vypadá. Jak mám převzít korunu a vládnout, když ani nevím, jak Jaro vypadá? Kdo mi pomůže? Ach, jak jsem utrápené!</a:t>
            </a:r>
          </a:p>
        </p:txBody>
      </p:sp>
      <p:sp>
        <p:nvSpPr>
          <p:cNvPr id="28" name="Nadpis 1"/>
          <p:cNvSpPr txBox="1">
            <a:spLocks/>
          </p:cNvSpPr>
          <p:nvPr/>
        </p:nvSpPr>
        <p:spPr>
          <a:xfrm>
            <a:off x="6578302" y="1718834"/>
            <a:ext cx="4730929" cy="1306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i="1" dirty="0">
                <a:solidFill>
                  <a:schemeClr val="tx1"/>
                </a:solidFill>
              </a:rPr>
              <a:t>Podívalo se na Zimu a smutně řeklo:</a:t>
            </a:r>
          </a:p>
        </p:txBody>
      </p:sp>
    </p:spTree>
    <p:extLst>
      <p:ext uri="{BB962C8B-B14F-4D97-AF65-F5344CB8AC3E}">
        <p14:creationId xmlns:p14="http://schemas.microsoft.com/office/powerpoint/2010/main" val="2839920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 noGrp="1"/>
          </p:cNvSpPr>
          <p:nvPr>
            <p:ph type="title"/>
          </p:nvPr>
        </p:nvSpPr>
        <p:spPr>
          <a:xfrm>
            <a:off x="1140351" y="600974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i="1" dirty="0">
                <a:solidFill>
                  <a:schemeClr val="tx1"/>
                </a:solidFill>
              </a:rPr>
              <a:t>Zima pohladila sluníčko po jeho zlatých paprscích a pošeptala mu:</a:t>
            </a:r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07" y="2074654"/>
            <a:ext cx="4038600" cy="4038600"/>
          </a:xfrm>
        </p:spPr>
      </p:pic>
      <p:sp>
        <p:nvSpPr>
          <p:cNvPr id="7" name="Oválný bublinový popisek 6"/>
          <p:cNvSpPr/>
          <p:nvPr/>
        </p:nvSpPr>
        <p:spPr>
          <a:xfrm>
            <a:off x="5985773" y="2703685"/>
            <a:ext cx="5030098" cy="3178504"/>
          </a:xfrm>
          <a:prstGeom prst="wedgeEllipseCallout">
            <a:avLst>
              <a:gd name="adj1" fmla="val -69463"/>
              <a:gd name="adj2" fmla="val 127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Sluníčko milé, nebuď tak smutné. Já nevím, jak vypadá Jaro. Vím, jak vypadají mrazy, led a sníh. Ale znám někoho, kdo Ti pomůže vzpomenout si, jak Jaro vypadá.</a:t>
            </a:r>
          </a:p>
        </p:txBody>
      </p:sp>
    </p:spTree>
    <p:extLst>
      <p:ext uri="{BB962C8B-B14F-4D97-AF65-F5344CB8AC3E}">
        <p14:creationId xmlns:p14="http://schemas.microsoft.com/office/powerpoint/2010/main" val="3376094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569348" y="1888684"/>
            <a:ext cx="4402567" cy="4370029"/>
            <a:chOff x="3494442" y="1445929"/>
            <a:chExt cx="5172636" cy="5029200"/>
          </a:xfrm>
        </p:grpSpPr>
        <p:grpSp>
          <p:nvGrpSpPr>
            <p:cNvPr id="6" name="Skupina 5"/>
            <p:cNvGrpSpPr/>
            <p:nvPr/>
          </p:nvGrpSpPr>
          <p:grpSpPr>
            <a:xfrm>
              <a:off x="3494442" y="1445929"/>
              <a:ext cx="5172636" cy="5029200"/>
              <a:chOff x="3494442" y="1445929"/>
              <a:chExt cx="5172636" cy="5029200"/>
            </a:xfrm>
          </p:grpSpPr>
          <p:sp>
            <p:nvSpPr>
              <p:cNvPr id="12" name="Slunce 11"/>
              <p:cNvSpPr/>
              <p:nvPr/>
            </p:nvSpPr>
            <p:spPr>
              <a:xfrm rot="1269456">
                <a:off x="3494442" y="1445929"/>
                <a:ext cx="5172636" cy="5029200"/>
              </a:xfrm>
              <a:prstGeom prst="sun">
                <a:avLst/>
              </a:prstGeom>
              <a:solidFill>
                <a:srgbClr val="FFFF00"/>
              </a:solidFill>
              <a:ln w="28575">
                <a:solidFill>
                  <a:srgbClr val="FF66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Ovál 12"/>
              <p:cNvSpPr/>
              <p:nvPr/>
            </p:nvSpPr>
            <p:spPr>
              <a:xfrm rot="938528">
                <a:off x="5555411" y="3165894"/>
                <a:ext cx="362310" cy="5175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Ovál 13"/>
              <p:cNvSpPr/>
              <p:nvPr/>
            </p:nvSpPr>
            <p:spPr>
              <a:xfrm rot="20993819">
                <a:off x="6172548" y="3165893"/>
                <a:ext cx="362310" cy="5175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Ovál 14"/>
              <p:cNvSpPr/>
              <p:nvPr/>
            </p:nvSpPr>
            <p:spPr>
              <a:xfrm rot="938528">
                <a:off x="5583691" y="3243074"/>
                <a:ext cx="305751" cy="36322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vál 15"/>
              <p:cNvSpPr/>
              <p:nvPr/>
            </p:nvSpPr>
            <p:spPr>
              <a:xfrm rot="20892632">
                <a:off x="6200828" y="3243073"/>
                <a:ext cx="305751" cy="36322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5916780" y="3692547"/>
                <a:ext cx="250166" cy="26741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Měsíc 6"/>
            <p:cNvSpPr/>
            <p:nvPr/>
          </p:nvSpPr>
          <p:spPr>
            <a:xfrm rot="5400000">
              <a:off x="5833973" y="3939136"/>
              <a:ext cx="493571" cy="833232"/>
            </a:xfrm>
            <a:prstGeom prst="moon">
              <a:avLst>
                <a:gd name="adj" fmla="val 25531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8" name="Nadpis 1"/>
          <p:cNvSpPr txBox="1">
            <a:spLocks noGrp="1"/>
          </p:cNvSpPr>
          <p:nvPr>
            <p:ph type="title"/>
          </p:nvPr>
        </p:nvSpPr>
        <p:spPr>
          <a:xfrm>
            <a:off x="569348" y="533039"/>
            <a:ext cx="579263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i="1" dirty="0">
                <a:solidFill>
                  <a:schemeClr val="tx1"/>
                </a:solidFill>
              </a:rPr>
              <a:t>Sluníčko přestalo plakat, ale stále se neusmívalo.</a:t>
            </a:r>
          </a:p>
        </p:txBody>
      </p:sp>
      <p:sp>
        <p:nvSpPr>
          <p:cNvPr id="19" name="Oválný bublinový popisek 18"/>
          <p:cNvSpPr/>
          <p:nvPr/>
        </p:nvSpPr>
        <p:spPr>
          <a:xfrm>
            <a:off x="5207146" y="2372529"/>
            <a:ext cx="2147977" cy="1618809"/>
          </a:xfrm>
          <a:prstGeom prst="wedgeEllipseCallout">
            <a:avLst>
              <a:gd name="adj1" fmla="val -84071"/>
              <a:gd name="adj2" fmla="val 36562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Tak kdo mi tedy pomůže?</a:t>
            </a:r>
          </a:p>
        </p:txBody>
      </p:sp>
      <p:pic>
        <p:nvPicPr>
          <p:cNvPr id="2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2179" y="1937725"/>
            <a:ext cx="4211263" cy="4038600"/>
          </a:xfrm>
        </p:spPr>
      </p:pic>
      <p:sp>
        <p:nvSpPr>
          <p:cNvPr id="21" name="Nadpis 1"/>
          <p:cNvSpPr txBox="1">
            <a:spLocks/>
          </p:cNvSpPr>
          <p:nvPr/>
        </p:nvSpPr>
        <p:spPr>
          <a:xfrm>
            <a:off x="7542179" y="533039"/>
            <a:ext cx="3815747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i="1" dirty="0">
                <a:solidFill>
                  <a:schemeClr val="tx1"/>
                </a:solidFill>
              </a:rPr>
              <a:t>A Zima odpověděla:</a:t>
            </a:r>
          </a:p>
        </p:txBody>
      </p:sp>
      <p:sp>
        <p:nvSpPr>
          <p:cNvPr id="22" name="Oválný bublinový popisek 21"/>
          <p:cNvSpPr/>
          <p:nvPr/>
        </p:nvSpPr>
        <p:spPr>
          <a:xfrm>
            <a:off x="4994694" y="4631560"/>
            <a:ext cx="2563467" cy="1713519"/>
          </a:xfrm>
          <a:prstGeom prst="wedgeEllipseCallout">
            <a:avLst>
              <a:gd name="adj1" fmla="val 70606"/>
              <a:gd name="adj2" fmla="val -4008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No přece děti! Ty si přece pamatují úplně všechno!</a:t>
            </a:r>
          </a:p>
        </p:txBody>
      </p:sp>
    </p:spTree>
    <p:extLst>
      <p:ext uri="{BB962C8B-B14F-4D97-AF65-F5344CB8AC3E}">
        <p14:creationId xmlns:p14="http://schemas.microsoft.com/office/powerpoint/2010/main" val="4215788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785251" y="1965960"/>
            <a:ext cx="4402567" cy="4370029"/>
            <a:chOff x="3494442" y="1445929"/>
            <a:chExt cx="5172636" cy="5029200"/>
          </a:xfrm>
        </p:grpSpPr>
        <p:grpSp>
          <p:nvGrpSpPr>
            <p:cNvPr id="5" name="Skupina 4"/>
            <p:cNvGrpSpPr/>
            <p:nvPr/>
          </p:nvGrpSpPr>
          <p:grpSpPr>
            <a:xfrm>
              <a:off x="3494442" y="1445929"/>
              <a:ext cx="5172636" cy="5029200"/>
              <a:chOff x="3494442" y="1445929"/>
              <a:chExt cx="5172636" cy="5029200"/>
            </a:xfrm>
          </p:grpSpPr>
          <p:sp>
            <p:nvSpPr>
              <p:cNvPr id="7" name="Slunce 6"/>
              <p:cNvSpPr/>
              <p:nvPr/>
            </p:nvSpPr>
            <p:spPr>
              <a:xfrm rot="1269456">
                <a:off x="3494442" y="1445929"/>
                <a:ext cx="5172636" cy="5029200"/>
              </a:xfrm>
              <a:prstGeom prst="sun">
                <a:avLst/>
              </a:prstGeom>
              <a:solidFill>
                <a:srgbClr val="FFFF00"/>
              </a:solidFill>
              <a:ln w="28575">
                <a:solidFill>
                  <a:srgbClr val="FF66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Ovál 7"/>
              <p:cNvSpPr/>
              <p:nvPr/>
            </p:nvSpPr>
            <p:spPr>
              <a:xfrm rot="938528">
                <a:off x="5555411" y="3165894"/>
                <a:ext cx="362310" cy="5175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/>
              <p:cNvSpPr/>
              <p:nvPr/>
            </p:nvSpPr>
            <p:spPr>
              <a:xfrm rot="20993819">
                <a:off x="6172548" y="3165893"/>
                <a:ext cx="362310" cy="5175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vál 9"/>
              <p:cNvSpPr/>
              <p:nvPr/>
            </p:nvSpPr>
            <p:spPr>
              <a:xfrm rot="938528">
                <a:off x="5583691" y="3243074"/>
                <a:ext cx="305751" cy="36322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Ovál 10"/>
              <p:cNvSpPr/>
              <p:nvPr/>
            </p:nvSpPr>
            <p:spPr>
              <a:xfrm rot="20892632">
                <a:off x="6200828" y="3243073"/>
                <a:ext cx="305751" cy="36322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Ovál 11"/>
              <p:cNvSpPr/>
              <p:nvPr/>
            </p:nvSpPr>
            <p:spPr>
              <a:xfrm>
                <a:off x="5916780" y="3692547"/>
                <a:ext cx="250166" cy="26741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" name="Měsíc 5"/>
            <p:cNvSpPr/>
            <p:nvPr/>
          </p:nvSpPr>
          <p:spPr>
            <a:xfrm rot="5400000" flipH="1">
              <a:off x="5822979" y="3989098"/>
              <a:ext cx="437768" cy="833232"/>
            </a:xfrm>
            <a:prstGeom prst="moon">
              <a:avLst>
                <a:gd name="adj" fmla="val 25531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Nadpis 1"/>
          <p:cNvSpPr txBox="1">
            <a:spLocks noGrp="1"/>
          </p:cNvSpPr>
          <p:nvPr>
            <p:ph type="title"/>
          </p:nvPr>
        </p:nvSpPr>
        <p:spPr>
          <a:xfrm>
            <a:off x="1143000" y="542236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i="1" dirty="0">
                <a:solidFill>
                  <a:schemeClr val="tx1"/>
                </a:solidFill>
              </a:rPr>
              <a:t>Sluníčko se konečně trochu usmálo. Vědělo, že má paní Zima pravdu.</a:t>
            </a:r>
          </a:p>
        </p:txBody>
      </p:sp>
      <p:sp>
        <p:nvSpPr>
          <p:cNvPr id="14" name="Oválný bublinový popisek 13"/>
          <p:cNvSpPr/>
          <p:nvPr/>
        </p:nvSpPr>
        <p:spPr>
          <a:xfrm>
            <a:off x="6015827" y="2260385"/>
            <a:ext cx="2504869" cy="2001063"/>
          </a:xfrm>
          <a:prstGeom prst="wedgeEllipseCallout">
            <a:avLst>
              <a:gd name="adj1" fmla="val -91647"/>
              <a:gd name="adj2" fmla="val 32682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Děti, prosím, pomůžete mi?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5612177" y="4860409"/>
            <a:ext cx="6055850" cy="1695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i="1" dirty="0">
                <a:solidFill>
                  <a:schemeClr val="tx1"/>
                </a:solidFill>
              </a:rPr>
              <a:t>Pomůžeme sluníčku vzpomenout si, jak vypadá Jaro?</a:t>
            </a:r>
          </a:p>
        </p:txBody>
      </p:sp>
    </p:spTree>
    <p:extLst>
      <p:ext uri="{BB962C8B-B14F-4D97-AF65-F5344CB8AC3E}">
        <p14:creationId xmlns:p14="http://schemas.microsoft.com/office/powerpoint/2010/main" val="246863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864" y="324928"/>
            <a:ext cx="11529204" cy="865517"/>
          </a:xfrm>
        </p:spPr>
        <p:txBody>
          <a:bodyPr/>
          <a:lstStyle/>
          <a:p>
            <a:pPr algn="just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ÚKOL 1: Vyber počasí, které je pro Jaro typické.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71" y="4175636"/>
            <a:ext cx="2232778" cy="22327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41" y="4649059"/>
            <a:ext cx="2563237" cy="15005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09" y="1688815"/>
            <a:ext cx="2883924" cy="14467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50" y="3786383"/>
            <a:ext cx="1580416" cy="236323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12" y="1341607"/>
            <a:ext cx="2123676" cy="212108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61" y="1688815"/>
            <a:ext cx="2061516" cy="2097568"/>
          </a:xfrm>
          <a:prstGeom prst="rect">
            <a:avLst/>
          </a:prstGeom>
        </p:spPr>
      </p:pic>
      <p:cxnSp>
        <p:nvCxnSpPr>
          <p:cNvPr id="15" name="Přímá spojnice 14"/>
          <p:cNvCxnSpPr/>
          <p:nvPr/>
        </p:nvCxnSpPr>
        <p:spPr>
          <a:xfrm>
            <a:off x="4255166" y="3940173"/>
            <a:ext cx="2068183" cy="20324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H="1">
            <a:off x="4226257" y="3885731"/>
            <a:ext cx="1926689" cy="21645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9276848" y="1516525"/>
            <a:ext cx="2068183" cy="20324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>
            <a:off x="9227460" y="1494287"/>
            <a:ext cx="1926689" cy="21645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097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490" y="273169"/>
            <a:ext cx="11529203" cy="1365849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ÚKOL 2: Na jaře roste mnoho krásných, voňavých květin. Umíme je pojmenovat?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9" y="1639018"/>
            <a:ext cx="2144722" cy="27993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9" y="4558795"/>
            <a:ext cx="3361619" cy="18931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69" y="4558795"/>
            <a:ext cx="2524163" cy="18931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10" y="1639018"/>
            <a:ext cx="1866264" cy="27993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93" y="4558795"/>
            <a:ext cx="2839683" cy="18931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37" y="4558795"/>
            <a:ext cx="1893122" cy="189312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73" y="1639018"/>
            <a:ext cx="2006599" cy="27993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19" y="2866485"/>
            <a:ext cx="2825940" cy="157192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19" y="1127370"/>
            <a:ext cx="2825940" cy="159032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1"/>
          <a:stretch/>
        </p:blipFill>
        <p:spPr>
          <a:xfrm>
            <a:off x="6989471" y="1639018"/>
            <a:ext cx="1669107" cy="27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60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117" y="333555"/>
            <a:ext cx="11537830" cy="80513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ÚKOL 3: Co k sobě patří?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8213" y="1237694"/>
            <a:ext cx="1964716" cy="16399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531" y="4865297"/>
            <a:ext cx="1493509" cy="15329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08" y="2348022"/>
            <a:ext cx="1741181" cy="20246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8" y="4865297"/>
            <a:ext cx="2053859" cy="154039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22" y="2978226"/>
            <a:ext cx="3072379" cy="15755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37" y="1173030"/>
            <a:ext cx="1836860" cy="14586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50" y="4865297"/>
            <a:ext cx="2122079" cy="149818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96" y="2840668"/>
            <a:ext cx="2847589" cy="213294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13" y="4865298"/>
            <a:ext cx="1966846" cy="147513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5" y="2778091"/>
            <a:ext cx="1760216" cy="140817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416200" y="1120586"/>
            <a:ext cx="5276305" cy="544411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426679" y="1120585"/>
            <a:ext cx="5296921" cy="544411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281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áklad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108</TotalTime>
  <Words>308</Words>
  <Application>Microsoft Office PowerPoint</Application>
  <PresentationFormat>Širokoúhlá obrazovka</PresentationFormat>
  <Paragraphs>22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Calibri</vt:lpstr>
      <vt:lpstr>Corbel</vt:lpstr>
      <vt:lpstr>Základ</vt:lpstr>
      <vt:lpstr>POHÁDKA O SLUNÍČKU, KTERÉ PLAKALO</vt:lpstr>
      <vt:lpstr>Blížil se konec zimy. Paní Zima věděla, že je nejvyšší čas ukončit svou vládu.</vt:lpstr>
      <vt:lpstr>Ale Jaro nepřicházelo. Místo něj se vrátilo uplakané sluníčko.</vt:lpstr>
      <vt:lpstr>Zima pohladila sluníčko po jeho zlatých paprscích a pošeptala mu:</vt:lpstr>
      <vt:lpstr>Sluníčko přestalo plakat, ale stále se neusmívalo.</vt:lpstr>
      <vt:lpstr>Sluníčko se konečně trochu usmálo. Vědělo, že má paní Zima pravdu.</vt:lpstr>
      <vt:lpstr>ÚKOL 1: Vyber počasí, které je pro Jaro typické.</vt:lpstr>
      <vt:lpstr>ÚKOL 2: Na jaře roste mnoho krásných, voňavých květin. Umíme je pojmenovat?</vt:lpstr>
      <vt:lpstr>ÚKOL 3: Co k sobě patří?</vt:lpstr>
      <vt:lpstr>ÚKOL 3: Správné řešení.</vt:lpstr>
      <vt:lpstr>Děti sluníčku velmi pomohly! Připomněly mu, jaké je na jaře počasí, jaké kvetou květiny a co v tomto čase dělají zvířátka a my, lidé.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Prvouka – jaro</dc:title>
  <dc:creator>uživatel</dc:creator>
  <cp:lastModifiedBy>Vrbkova Jana</cp:lastModifiedBy>
  <cp:revision>14</cp:revision>
  <dcterms:created xsi:type="dcterms:W3CDTF">2021-03-02T13:16:27Z</dcterms:created>
  <dcterms:modified xsi:type="dcterms:W3CDTF">2021-03-29T14:19:17Z</dcterms:modified>
</cp:coreProperties>
</file>